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5" r:id="rId4"/>
    <p:sldId id="296" r:id="rId5"/>
    <p:sldId id="297" r:id="rId6"/>
    <p:sldId id="298" r:id="rId7"/>
    <p:sldId id="258" r:id="rId8"/>
    <p:sldId id="259" r:id="rId9"/>
    <p:sldId id="260" r:id="rId10"/>
    <p:sldId id="300" r:id="rId11"/>
    <p:sldId id="301" r:id="rId12"/>
    <p:sldId id="261" r:id="rId13"/>
    <p:sldId id="262" r:id="rId14"/>
    <p:sldId id="263" r:id="rId15"/>
    <p:sldId id="264" r:id="rId16"/>
    <p:sldId id="265" r:id="rId17"/>
    <p:sldId id="304" r:id="rId18"/>
    <p:sldId id="288" r:id="rId19"/>
    <p:sldId id="289" r:id="rId20"/>
    <p:sldId id="290" r:id="rId21"/>
    <p:sldId id="305" r:id="rId22"/>
    <p:sldId id="321" r:id="rId23"/>
    <p:sldId id="322" r:id="rId24"/>
    <p:sldId id="292" r:id="rId25"/>
    <p:sldId id="293" r:id="rId26"/>
    <p:sldId id="306" r:id="rId27"/>
    <p:sldId id="294" r:id="rId28"/>
    <p:sldId id="307" r:id="rId29"/>
    <p:sldId id="323" r:id="rId30"/>
    <p:sldId id="308" r:id="rId31"/>
    <p:sldId id="309" r:id="rId32"/>
    <p:sldId id="310" r:id="rId33"/>
    <p:sldId id="311" r:id="rId34"/>
    <p:sldId id="324" r:id="rId35"/>
    <p:sldId id="266" r:id="rId36"/>
    <p:sldId id="267" r:id="rId37"/>
    <p:sldId id="268" r:id="rId38"/>
    <p:sldId id="269" r:id="rId39"/>
    <p:sldId id="270" r:id="rId40"/>
    <p:sldId id="319" r:id="rId41"/>
    <p:sldId id="271" r:id="rId42"/>
    <p:sldId id="274" r:id="rId43"/>
    <p:sldId id="275" r:id="rId44"/>
    <p:sldId id="276" r:id="rId45"/>
    <p:sldId id="277" r:id="rId46"/>
    <p:sldId id="278" r:id="rId47"/>
    <p:sldId id="279" r:id="rId48"/>
    <p:sldId id="280" r:id="rId49"/>
    <p:sldId id="281" r:id="rId50"/>
    <p:sldId id="282" r:id="rId51"/>
    <p:sldId id="283" r:id="rId52"/>
    <p:sldId id="284" r:id="rId53"/>
    <p:sldId id="325" r:id="rId54"/>
    <p:sldId id="326" r:id="rId55"/>
    <p:sldId id="327" r:id="rId56"/>
    <p:sldId id="328" r:id="rId57"/>
    <p:sldId id="329" r:id="rId58"/>
    <p:sldId id="330" r:id="rId59"/>
    <p:sldId id="331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82" d="100"/>
          <a:sy n="82" d="100"/>
        </p:scale>
        <p:origin x="90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C20-CE19-4195-BDDA-22814E62EE4C}" type="datetimeFigureOut">
              <a:rPr lang="en-IN" smtClean="0"/>
              <a:pPr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B703D52-0747-4516-8410-6C124303F386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593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C20-CE19-4195-BDDA-22814E62EE4C}" type="datetimeFigureOut">
              <a:rPr lang="en-IN" smtClean="0"/>
              <a:pPr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3D52-0747-4516-8410-6C124303F386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94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C20-CE19-4195-BDDA-22814E62EE4C}" type="datetimeFigureOut">
              <a:rPr lang="en-IN" smtClean="0"/>
              <a:pPr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3D52-0747-4516-8410-6C124303F386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58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C20-CE19-4195-BDDA-22814E62EE4C}" type="datetimeFigureOut">
              <a:rPr lang="en-IN" smtClean="0"/>
              <a:pPr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3D52-0747-4516-8410-6C124303F386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08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C20-CE19-4195-BDDA-22814E62EE4C}" type="datetimeFigureOut">
              <a:rPr lang="en-IN" smtClean="0"/>
              <a:pPr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3D52-0747-4516-8410-6C124303F386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75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C20-CE19-4195-BDDA-22814E62EE4C}" type="datetimeFigureOut">
              <a:rPr lang="en-IN" smtClean="0"/>
              <a:pPr/>
              <a:t>15-05-2020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3D52-0747-4516-8410-6C124303F386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36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C20-CE19-4195-BDDA-22814E62EE4C}" type="datetimeFigureOut">
              <a:rPr lang="en-IN" smtClean="0"/>
              <a:pPr/>
              <a:t>15-05-2020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3D52-0747-4516-8410-6C124303F386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67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C20-CE19-4195-BDDA-22814E62EE4C}" type="datetimeFigureOut">
              <a:rPr lang="en-IN" smtClean="0"/>
              <a:pPr/>
              <a:t>15-05-2020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3D52-0747-4516-8410-6C124303F386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476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C20-CE19-4195-BDDA-22814E62EE4C}" type="datetimeFigureOut">
              <a:rPr lang="en-IN" smtClean="0"/>
              <a:pPr/>
              <a:t>15-05-2020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3D52-0747-4516-8410-6C124303F38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843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C20-CE19-4195-BDDA-22814E62EE4C}" type="datetimeFigureOut">
              <a:rPr lang="en-IN" smtClean="0"/>
              <a:pPr/>
              <a:t>15-05-2020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3D52-0747-4516-8410-6C124303F386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12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7C7AC20-CE19-4195-BDDA-22814E62EE4C}" type="datetimeFigureOut">
              <a:rPr lang="en-IN" smtClean="0"/>
              <a:pPr/>
              <a:t>15-05-2020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3D52-0747-4516-8410-6C124303F386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51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7AC20-CE19-4195-BDDA-22814E62EE4C}" type="datetimeFigureOut">
              <a:rPr lang="en-IN" smtClean="0"/>
              <a:pPr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B703D52-0747-4516-8410-6C124303F386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93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AD0E41-28DA-49D9-8256-98F9CEB20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3276" y="692332"/>
            <a:ext cx="8637073" cy="1946003"/>
          </a:xfrm>
        </p:spPr>
        <p:txBody>
          <a:bodyPr/>
          <a:lstStyle/>
          <a:p>
            <a:pPr algn="ctr"/>
            <a:r>
              <a:rPr lang="en-IN" dirty="0">
                <a:latin typeface="Times New Roman" pitchFamily="18" charset="0"/>
                <a:cs typeface="Times New Roman" pitchFamily="18" charset="0"/>
              </a:rPr>
              <a:t>VIRAL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CORNEAL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ULCER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55B7428-8D77-4498-B49B-E2B3EFE8B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528" y="3505079"/>
            <a:ext cx="8637072" cy="192907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r.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SANJEEV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kumar</a:t>
            </a: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Professor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ophthalmology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SKMCH,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muzaffarpur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91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735185-9A00-4880-8EF7-8120DA016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EF629E-73E5-4735-AC8D-00CF1DA34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HSV is a large double stranded DNA virus enclosed in icosahedral capsid </a:t>
            </a:r>
          </a:p>
          <a:p>
            <a:endParaRPr lang="en-IN" dirty="0"/>
          </a:p>
          <a:p>
            <a:r>
              <a:rPr lang="en-IN" dirty="0"/>
              <a:t>Icosahedral capsid is surrounded by a poorly defined tegument enclosed in a host cell membrane-derived envelope 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On envelope viral-derived glycoprotein projections are present </a:t>
            </a:r>
          </a:p>
        </p:txBody>
      </p:sp>
    </p:spTree>
    <p:extLst>
      <p:ext uri="{BB962C8B-B14F-4D97-AF65-F5344CB8AC3E}">
        <p14:creationId xmlns:p14="http://schemas.microsoft.com/office/powerpoint/2010/main" val="291360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8CBF79-606F-4925-89DA-FFCB35D8B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41F47B-2CBE-4552-96EA-A7F06DAA0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Newly formed virions , which replicate in the cell nucleus , egress by budding from the cell membrane , destroying the cell in the process</a:t>
            </a:r>
          </a:p>
          <a:p>
            <a:endParaRPr lang="en-IN" dirty="0"/>
          </a:p>
          <a:p>
            <a:r>
              <a:rPr lang="en-IN" dirty="0"/>
              <a:t>Recurrent infections progressively destroy SENSORY GANGLION CELLS and diminishing corneal sensation(HALLMARK OF HSV KERATITIS)</a:t>
            </a:r>
          </a:p>
          <a:p>
            <a:endParaRPr lang="en-IN" dirty="0"/>
          </a:p>
          <a:p>
            <a:r>
              <a:rPr lang="en-IN" dirty="0"/>
              <a:t>Major immune response to HSV is T – lymphocyte- mediated 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19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5DC9BC-163E-4433-86F5-064C0652E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Primary infection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2FC073-375F-44E1-B27D-48324F74D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It is without previous viral exposure.</a:t>
            </a:r>
          </a:p>
          <a:p>
            <a:endParaRPr lang="en-IN" dirty="0"/>
          </a:p>
          <a:p>
            <a:r>
              <a:rPr lang="en-IN" dirty="0"/>
              <a:t>Usually occurs in childhood</a:t>
            </a:r>
          </a:p>
          <a:p>
            <a:endParaRPr lang="en-IN" dirty="0"/>
          </a:p>
          <a:p>
            <a:r>
              <a:rPr lang="en-IN" dirty="0"/>
              <a:t>Spread by droplet transmission mostly</a:t>
            </a:r>
          </a:p>
          <a:p>
            <a:endParaRPr lang="en-IN" dirty="0"/>
          </a:p>
          <a:p>
            <a:r>
              <a:rPr lang="en-IN" dirty="0"/>
              <a:t>Can spread by direct inoculation but very less frequently</a:t>
            </a:r>
          </a:p>
        </p:txBody>
      </p:sp>
    </p:spTree>
    <p:extLst>
      <p:ext uri="{BB962C8B-B14F-4D97-AF65-F5344CB8AC3E}">
        <p14:creationId xmlns:p14="http://schemas.microsoft.com/office/powerpoint/2010/main" val="103494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B2E3C8-134B-454B-A454-7CADCEF2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449DB56-B24C-43C6-BF6A-79D6CA70F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Very uncommon during first 6 months of life due to protection by maternal antibodies</a:t>
            </a:r>
          </a:p>
          <a:p>
            <a:endParaRPr lang="en-IN" dirty="0"/>
          </a:p>
          <a:p>
            <a:r>
              <a:rPr lang="en-IN" dirty="0"/>
              <a:t>The presence of maternal antibodies means that dendritic corneal ulcer may be seen</a:t>
            </a:r>
          </a:p>
          <a:p>
            <a:endParaRPr lang="en-IN" dirty="0"/>
          </a:p>
          <a:p>
            <a:r>
              <a:rPr lang="en-IN" dirty="0"/>
              <a:t>Most primary infection with HSV are subclinical and causes mild </a:t>
            </a:r>
            <a:r>
              <a:rPr lang="en-IN" dirty="0" err="1"/>
              <a:t>fever,malaise</a:t>
            </a:r>
            <a:r>
              <a:rPr lang="en-IN" dirty="0"/>
              <a:t> and upper respiratory tract symptoms </a:t>
            </a:r>
          </a:p>
        </p:txBody>
      </p:sp>
    </p:spTree>
    <p:extLst>
      <p:ext uri="{BB962C8B-B14F-4D97-AF65-F5344CB8AC3E}">
        <p14:creationId xmlns:p14="http://schemas.microsoft.com/office/powerpoint/2010/main" val="21375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B6E583-9B80-4FB3-9A64-F0561575D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F0DBD0-60E5-4CA1-898B-AFC9857F4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Primary HSV ocular infection most commonly manifests as </a:t>
            </a:r>
            <a:r>
              <a:rPr lang="en-IN" dirty="0" err="1"/>
              <a:t>blepharoconjunctivitis</a:t>
            </a:r>
            <a:r>
              <a:rPr lang="en-IN" dirty="0"/>
              <a:t> ( often with conjunctival ulceration) that heals without scarring </a:t>
            </a:r>
          </a:p>
          <a:p>
            <a:endParaRPr lang="en-IN" dirty="0"/>
          </a:p>
          <a:p>
            <a:r>
              <a:rPr lang="en-IN" dirty="0"/>
              <a:t>Follicular conjunctivitis is also associated (HOW ADENOVIRAL  CONJUNCTIVITIS IS DIFFERENT FROM HSV CONJUNCTIVITIS)</a:t>
            </a:r>
          </a:p>
          <a:p>
            <a:endParaRPr lang="en-IN" dirty="0"/>
          </a:p>
          <a:p>
            <a:r>
              <a:rPr lang="en-IN" dirty="0"/>
              <a:t>Other features – Lid vesicles and conjunctival dendrites</a:t>
            </a:r>
          </a:p>
        </p:txBody>
      </p:sp>
    </p:spTree>
    <p:extLst>
      <p:ext uri="{BB962C8B-B14F-4D97-AF65-F5344CB8AC3E}">
        <p14:creationId xmlns:p14="http://schemas.microsoft.com/office/powerpoint/2010/main" val="341920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F7DB84-E354-4A9A-BFC5-5AAF9094D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Recurrent infection(reactivation in presence of cellular and humoral immunity)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67A1E1-41A9-41E9-BD5B-7D390757E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After primary infection -  virus is carried to sensory ganglion for that dermatome (</a:t>
            </a:r>
            <a:r>
              <a:rPr lang="en-IN" dirty="0" err="1"/>
              <a:t>eg.</a:t>
            </a:r>
            <a:r>
              <a:rPr lang="en-IN" dirty="0"/>
              <a:t> Trigeminal ganglion) where latent infection is established</a:t>
            </a:r>
          </a:p>
          <a:p>
            <a:endParaRPr lang="en-IN" dirty="0"/>
          </a:p>
          <a:p>
            <a:r>
              <a:rPr lang="en-IN" dirty="0"/>
              <a:t>Subclinical reactivation- can periodically occur, during which HSV shed and patients are contagious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440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9616C6-B1A8-41A1-852A-79E715AC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Recurrent infection contd.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1E5395-5885-46E5-89E8-BA5602F21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Clinical reactivation- variety of stressors like fever, hormonal change, trauma, trigeminal injury may cause reactivation and virus is transported in  sensory axons to periphery</a:t>
            </a:r>
          </a:p>
          <a:p>
            <a:endParaRPr lang="en-IN" dirty="0"/>
          </a:p>
          <a:p>
            <a:r>
              <a:rPr lang="en-IN" dirty="0"/>
              <a:t>Prostaglandin </a:t>
            </a:r>
            <a:r>
              <a:rPr lang="en-IN" dirty="0" err="1"/>
              <a:t>analogs</a:t>
            </a:r>
            <a:r>
              <a:rPr lang="en-IN" dirty="0"/>
              <a:t>, immunosuppression, refractive surgeries can also lead to recurrence of disease </a:t>
            </a:r>
          </a:p>
          <a:p>
            <a:endParaRPr lang="en-IN" dirty="0"/>
          </a:p>
          <a:p>
            <a:r>
              <a:rPr lang="en-IN" dirty="0"/>
              <a:t>Rate of ocular recurrence- recurrent </a:t>
            </a:r>
            <a:r>
              <a:rPr lang="en-IN" dirty="0" err="1"/>
              <a:t>diseses</a:t>
            </a:r>
            <a:r>
              <a:rPr lang="en-IN" dirty="0"/>
              <a:t> estimated to occur in 27% of patients at one year and over 60% at 20 years </a:t>
            </a:r>
          </a:p>
        </p:txBody>
      </p:sp>
    </p:spTree>
    <p:extLst>
      <p:ext uri="{BB962C8B-B14F-4D97-AF65-F5344CB8AC3E}">
        <p14:creationId xmlns:p14="http://schemas.microsoft.com/office/powerpoint/2010/main" val="217178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AF0E2C-DB6E-4BC2-B82D-02774289A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     broad classification of </a:t>
            </a:r>
            <a:r>
              <a:rPr lang="en-IN" dirty="0" err="1"/>
              <a:t>hsv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6CF4E1-9996-4C94-A480-7E79B18E3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Epithelial keratitis</a:t>
            </a:r>
          </a:p>
          <a:p>
            <a:endParaRPr lang="en-IN" dirty="0"/>
          </a:p>
          <a:p>
            <a:r>
              <a:rPr lang="en-IN" dirty="0"/>
              <a:t>Endothelial/ stromal  keratitis </a:t>
            </a:r>
          </a:p>
        </p:txBody>
      </p:sp>
    </p:spTree>
    <p:extLst>
      <p:ext uri="{BB962C8B-B14F-4D97-AF65-F5344CB8AC3E}">
        <p14:creationId xmlns:p14="http://schemas.microsoft.com/office/powerpoint/2010/main" val="39319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A849DF-068E-48C3-97BC-4AF320D75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Punctate epithelial keratitis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94F490-F1AE-42AC-83D7-04D838735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Usually a viral infection of both eyes which runs a course of months or sometimes years.</a:t>
            </a:r>
          </a:p>
          <a:p>
            <a:endParaRPr lang="en-IN" dirty="0"/>
          </a:p>
          <a:p>
            <a:r>
              <a:rPr lang="en-IN" dirty="0"/>
              <a:t>It attacks the deeper layers of the corneal epithelium</a:t>
            </a:r>
          </a:p>
          <a:p>
            <a:endParaRPr lang="en-IN" dirty="0"/>
          </a:p>
          <a:p>
            <a:r>
              <a:rPr lang="en-IN" dirty="0"/>
              <a:t>It is sometimes associated with opacities extending into </a:t>
            </a:r>
            <a:r>
              <a:rPr lang="en-IN" dirty="0" err="1"/>
              <a:t>Bowmans</a:t>
            </a:r>
            <a:r>
              <a:rPr lang="en-IN" dirty="0"/>
              <a:t> membrane and superficial layers of the stroma (PUNCTATE SUBEPITHELIAL KERATITIS).</a:t>
            </a:r>
          </a:p>
        </p:txBody>
      </p:sp>
    </p:spTree>
    <p:extLst>
      <p:ext uri="{BB962C8B-B14F-4D97-AF65-F5344CB8AC3E}">
        <p14:creationId xmlns:p14="http://schemas.microsoft.com/office/powerpoint/2010/main" val="33747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7D91CA-60EA-4273-8F83-D4E45126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142D54-5070-4382-A49E-1184F7605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epithelial opacities appear as superficial , slightly raised grey dots scattered over the central area of the cornea which do not stain readily with fluorescein but turn a deep red with rose Bengal </a:t>
            </a:r>
          </a:p>
          <a:p>
            <a:endParaRPr lang="en-IN" dirty="0"/>
          </a:p>
          <a:p>
            <a:r>
              <a:rPr lang="en-IN" dirty="0"/>
              <a:t>A combination of epithelial and subepithelial punctate lesions is also a common occurrence in viral infections (EPIDEMIC KERATOCONJUNCTIVITIS, PHARYNGOCONJUNCTIVAL </a:t>
            </a:r>
            <a:r>
              <a:rPr lang="en-IN" dirty="0" err="1"/>
              <a:t>FEVER,herpes</a:t>
            </a:r>
            <a:r>
              <a:rPr lang="en-IN" dirty="0"/>
              <a:t> , vaccinia and others)</a:t>
            </a:r>
          </a:p>
        </p:txBody>
      </p:sp>
    </p:spTree>
    <p:extLst>
      <p:ext uri="{BB962C8B-B14F-4D97-AF65-F5344CB8AC3E}">
        <p14:creationId xmlns:p14="http://schemas.microsoft.com/office/powerpoint/2010/main" val="12897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838F8-DCB3-4A5F-8754-EEE9FE670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414E84-4434-4886-A68A-4FE817506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breach in the normal epithelium of the cornea associated with the necrosis of the normal surrounding tissue</a:t>
            </a:r>
          </a:p>
        </p:txBody>
      </p:sp>
    </p:spTree>
    <p:extLst>
      <p:ext uri="{BB962C8B-B14F-4D97-AF65-F5344CB8AC3E}">
        <p14:creationId xmlns:p14="http://schemas.microsoft.com/office/powerpoint/2010/main" val="38264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D855F-0636-4D3E-81F7-FBC59D12A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330FB4-BFC4-40EA-B6B2-DAC1FBC35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It can occur without any known cause known as THYGESON SUPERFICIAL PUNCTATE KERATITIS)</a:t>
            </a:r>
          </a:p>
        </p:txBody>
      </p:sp>
    </p:spTree>
    <p:extLst>
      <p:ext uri="{BB962C8B-B14F-4D97-AF65-F5344CB8AC3E}">
        <p14:creationId xmlns:p14="http://schemas.microsoft.com/office/powerpoint/2010/main" val="31729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252983-46C6-43BB-BE59-0328CEC72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Epithelial keratitis contd.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9E71C7-45B9-4B8D-9521-2A4ECB90A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Caused by actively replicating virus on the corneal surface</a:t>
            </a:r>
          </a:p>
          <a:p>
            <a:endParaRPr lang="en-IN" dirty="0"/>
          </a:p>
          <a:p>
            <a:r>
              <a:rPr lang="en-IN" dirty="0"/>
              <a:t>Usually start as an epithelial vesicles, opaque plaques that coalesce and breakdown centrally </a:t>
            </a:r>
          </a:p>
          <a:p>
            <a:endParaRPr lang="en-IN" dirty="0"/>
          </a:p>
          <a:p>
            <a:r>
              <a:rPr lang="en-IN" dirty="0"/>
              <a:t>Initial episodes present with foreign body sensation </a:t>
            </a:r>
          </a:p>
          <a:p>
            <a:r>
              <a:rPr lang="en-IN" dirty="0"/>
              <a:t>Due to corneal </a:t>
            </a:r>
            <a:r>
              <a:rPr lang="en-IN" dirty="0" err="1"/>
              <a:t>hypoaesthesia</a:t>
            </a:r>
            <a:r>
              <a:rPr lang="en-IN" dirty="0"/>
              <a:t> subsequent episodes are painless</a:t>
            </a:r>
          </a:p>
        </p:txBody>
      </p:sp>
    </p:spTree>
    <p:extLst>
      <p:ext uri="{BB962C8B-B14F-4D97-AF65-F5344CB8AC3E}">
        <p14:creationId xmlns:p14="http://schemas.microsoft.com/office/powerpoint/2010/main" val="22331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4C81D8-94B6-4D4B-9DC5-BA8D3CAE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F8EAF410-CEA5-4897-B507-C80179F0CC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80" y="-140677"/>
            <a:ext cx="10212882" cy="5606440"/>
          </a:xfrm>
        </p:spPr>
      </p:pic>
    </p:spTree>
    <p:extLst>
      <p:ext uri="{BB962C8B-B14F-4D97-AF65-F5344CB8AC3E}">
        <p14:creationId xmlns:p14="http://schemas.microsoft.com/office/powerpoint/2010/main" val="171587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EA326E-F6A7-4CD6-87DE-5920F475E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6F341C9F-5027-421F-83F8-56F021A0E2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15" y="0"/>
            <a:ext cx="9906000" cy="5465763"/>
          </a:xfrm>
        </p:spPr>
      </p:pic>
    </p:spTree>
    <p:extLst>
      <p:ext uri="{BB962C8B-B14F-4D97-AF65-F5344CB8AC3E}">
        <p14:creationId xmlns:p14="http://schemas.microsoft.com/office/powerpoint/2010/main" val="260346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EF5A94-4B4F-4913-B9F2-0F5B51C5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DENDRITIC ULCER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99D3DA-DA19-4F9B-B492-F30DAF6D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It is a typical lesion of recurrent epithelial keratitis</a:t>
            </a:r>
          </a:p>
          <a:p>
            <a:endParaRPr lang="en-IN" dirty="0"/>
          </a:p>
          <a:p>
            <a:r>
              <a:rPr lang="en-IN" dirty="0"/>
              <a:t>Ulcer is of irregular, </a:t>
            </a:r>
            <a:r>
              <a:rPr lang="en-IN" dirty="0" err="1"/>
              <a:t>zigzag,linear</a:t>
            </a:r>
            <a:r>
              <a:rPr lang="en-IN" dirty="0"/>
              <a:t>, dichotomous branching shape with terminal bulbs</a:t>
            </a:r>
          </a:p>
          <a:p>
            <a:endParaRPr lang="en-IN" dirty="0"/>
          </a:p>
          <a:p>
            <a:r>
              <a:rPr lang="en-IN" dirty="0"/>
              <a:t>The branches are generally knobbed at the ends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12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00973D-E138-4844-9C81-C0259C0B9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3B478D-E305-4BAC-A783-7FDF5E6E6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Floor of the ulcer stains with fluorescein and the virus laden cells at the margin take up rose Bengal</a:t>
            </a:r>
          </a:p>
          <a:p>
            <a:endParaRPr lang="en-IN" dirty="0"/>
          </a:p>
          <a:p>
            <a:r>
              <a:rPr lang="en-IN" dirty="0"/>
              <a:t>There is an associated marked diminution of corneal sensations</a:t>
            </a:r>
          </a:p>
          <a:p>
            <a:endParaRPr lang="en-IN" dirty="0"/>
          </a:p>
          <a:p>
            <a:r>
              <a:rPr lang="en-IN" dirty="0"/>
              <a:t>The borders consist of acantholytic infected cells and are slightly raised , </a:t>
            </a:r>
            <a:r>
              <a:rPr lang="en-IN" dirty="0" err="1"/>
              <a:t>grayish</a:t>
            </a:r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8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7A7530-AC17-48B3-AFE4-28FA2E3E5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Dendritic ulcer contd.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6FDE68-35DB-4526-85DC-22375A532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central epithelial defect stains with fluorescein</a:t>
            </a:r>
          </a:p>
          <a:p>
            <a:endParaRPr lang="en-IN" dirty="0"/>
          </a:p>
          <a:p>
            <a:r>
              <a:rPr lang="en-IN" dirty="0"/>
              <a:t>On resolution , a dendritic shaped scar known as ghost dendrite may remain in the </a:t>
            </a:r>
            <a:r>
              <a:rPr lang="en-IN" dirty="0" err="1"/>
              <a:t>suerficial</a:t>
            </a:r>
            <a:r>
              <a:rPr lang="en-IN" dirty="0"/>
              <a:t> stroma</a:t>
            </a:r>
          </a:p>
        </p:txBody>
      </p:sp>
    </p:spTree>
    <p:extLst>
      <p:ext uri="{BB962C8B-B14F-4D97-AF65-F5344CB8AC3E}">
        <p14:creationId xmlns:p14="http://schemas.microsoft.com/office/powerpoint/2010/main" val="220615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BF5152-5EA1-47CD-91B0-3BD575F92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Geographical ulcer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A55EA8-94C3-4293-990C-C317891FD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979" y="2156408"/>
            <a:ext cx="9603275" cy="3450613"/>
          </a:xfrm>
        </p:spPr>
        <p:txBody>
          <a:bodyPr/>
          <a:lstStyle/>
          <a:p>
            <a:r>
              <a:rPr lang="en-IN" dirty="0"/>
              <a:t>The branches of dendritic ulcer enlarge and coalesce to form a large epithelial ulcer with a geographical or amoeboid configuration</a:t>
            </a:r>
          </a:p>
          <a:p>
            <a:endParaRPr lang="en-IN" dirty="0"/>
          </a:p>
          <a:p>
            <a:r>
              <a:rPr lang="en-IN" dirty="0"/>
              <a:t>The use of steroids in dendritic ulcer hastens the formation of geographical ulcer</a:t>
            </a:r>
          </a:p>
          <a:p>
            <a:endParaRPr lang="en-IN" dirty="0"/>
          </a:p>
          <a:p>
            <a:r>
              <a:rPr lang="en-IN" dirty="0"/>
              <a:t>Pts that are immunocompromised , on topical steroids or have long </a:t>
            </a:r>
            <a:r>
              <a:rPr lang="en-IN" dirty="0" err="1"/>
              <a:t>standind</a:t>
            </a:r>
            <a:r>
              <a:rPr lang="en-IN" dirty="0"/>
              <a:t> untreated ulcers can develop geographical ulcer </a:t>
            </a:r>
          </a:p>
        </p:txBody>
      </p:sp>
    </p:spTree>
    <p:extLst>
      <p:ext uri="{BB962C8B-B14F-4D97-AF65-F5344CB8AC3E}">
        <p14:creationId xmlns:p14="http://schemas.microsoft.com/office/powerpoint/2010/main" val="369958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24254D-DEAF-4720-B6AB-8CD86687A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Marginal keratitis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417AB1-1C79-4B8F-84BB-04F57437A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These lesions are located near the limbus</a:t>
            </a:r>
          </a:p>
          <a:p>
            <a:endParaRPr lang="en-IN" dirty="0"/>
          </a:p>
          <a:p>
            <a:r>
              <a:rPr lang="en-IN" dirty="0"/>
              <a:t>Can resemble staphylococcal catarrhal ulcers.</a:t>
            </a:r>
          </a:p>
          <a:p>
            <a:endParaRPr lang="en-IN" dirty="0"/>
          </a:p>
          <a:p>
            <a:r>
              <a:rPr lang="en-IN" dirty="0"/>
              <a:t>Epithelial defect and lack of corneal sensation can help in diagnosis</a:t>
            </a:r>
          </a:p>
          <a:p>
            <a:endParaRPr lang="en-IN" dirty="0"/>
          </a:p>
          <a:p>
            <a:r>
              <a:rPr lang="en-IN" dirty="0"/>
              <a:t>More resistant to treatment they frequently become trophic ulcer</a:t>
            </a:r>
          </a:p>
        </p:txBody>
      </p:sp>
    </p:spTree>
    <p:extLst>
      <p:ext uri="{BB962C8B-B14F-4D97-AF65-F5344CB8AC3E}">
        <p14:creationId xmlns:p14="http://schemas.microsoft.com/office/powerpoint/2010/main" val="4835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701ABE-509E-4676-98E7-273385365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7312FCB0-E871-4A91-92C2-4D9512D2F4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3" y="105508"/>
            <a:ext cx="11207261" cy="5360255"/>
          </a:xfrm>
        </p:spPr>
      </p:pic>
    </p:spTree>
    <p:extLst>
      <p:ext uri="{BB962C8B-B14F-4D97-AF65-F5344CB8AC3E}">
        <p14:creationId xmlns:p14="http://schemas.microsoft.com/office/powerpoint/2010/main" val="396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DFAF3A-6530-40FA-9619-E720AD544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Herpes simplex keratitis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D0CBAB-1861-44A8-858B-5D7D9EE91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Herpes simplex viral infection of the cornea </a:t>
            </a:r>
          </a:p>
          <a:p>
            <a:endParaRPr lang="en-IN" dirty="0"/>
          </a:p>
          <a:p>
            <a:r>
              <a:rPr lang="en-IN" dirty="0"/>
              <a:t>Dendritic ulcer – Classic feature of epithelial disease </a:t>
            </a:r>
          </a:p>
          <a:p>
            <a:endParaRPr lang="en-IN" dirty="0"/>
          </a:p>
          <a:p>
            <a:r>
              <a:rPr lang="en-IN" dirty="0"/>
              <a:t>Focal </a:t>
            </a:r>
            <a:r>
              <a:rPr lang="en-IN" dirty="0" err="1"/>
              <a:t>endothelitis</a:t>
            </a:r>
            <a:r>
              <a:rPr lang="en-IN" dirty="0"/>
              <a:t>(disciform keratitis) – Classic feature of stromal disease</a:t>
            </a:r>
          </a:p>
        </p:txBody>
      </p:sp>
    </p:spTree>
    <p:extLst>
      <p:ext uri="{BB962C8B-B14F-4D97-AF65-F5344CB8AC3E}">
        <p14:creationId xmlns:p14="http://schemas.microsoft.com/office/powerpoint/2010/main" val="146101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3924A0-7326-4E87-9BF7-EE0AB38B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Metaherpetic</a:t>
            </a:r>
            <a:r>
              <a:rPr lang="en-IN" dirty="0"/>
              <a:t> (trophic) ulcer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422D99-FE49-4E4A-8008-6A3A098CD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Not associated with live virus </a:t>
            </a:r>
          </a:p>
          <a:p>
            <a:endParaRPr lang="en-IN" dirty="0"/>
          </a:p>
          <a:p>
            <a:r>
              <a:rPr lang="en-IN" dirty="0"/>
              <a:t>Result from inability of epithelium to heal</a:t>
            </a:r>
          </a:p>
          <a:p>
            <a:endParaRPr lang="en-IN" dirty="0"/>
          </a:p>
          <a:p>
            <a:r>
              <a:rPr lang="en-IN" dirty="0"/>
              <a:t>It is called trophic ulcer if it arises </a:t>
            </a:r>
            <a:r>
              <a:rPr lang="en-IN" dirty="0" err="1"/>
              <a:t>denovo</a:t>
            </a:r>
            <a:r>
              <a:rPr lang="en-IN" dirty="0"/>
              <a:t> and </a:t>
            </a:r>
            <a:r>
              <a:rPr lang="en-IN" dirty="0" err="1"/>
              <a:t>metaherpetic</a:t>
            </a:r>
            <a:r>
              <a:rPr lang="en-IN" dirty="0"/>
              <a:t> ulcer if it follows a dendritic or geographical ulcer </a:t>
            </a:r>
          </a:p>
        </p:txBody>
      </p:sp>
    </p:spTree>
    <p:extLst>
      <p:ext uri="{BB962C8B-B14F-4D97-AF65-F5344CB8AC3E}">
        <p14:creationId xmlns:p14="http://schemas.microsoft.com/office/powerpoint/2010/main" val="376257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3F2932-A199-4101-9873-E2B412725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0771E4-7141-48F1-83DF-267E9978F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Causes are multifactorial and include toxicity from antiviral medications, poor tear surfacing, underlying </a:t>
            </a:r>
            <a:r>
              <a:rPr lang="en-IN" dirty="0" err="1"/>
              <a:t>lowq</a:t>
            </a:r>
            <a:r>
              <a:rPr lang="en-IN" dirty="0"/>
              <a:t> grade stromal inflammation </a:t>
            </a:r>
          </a:p>
          <a:p>
            <a:endParaRPr lang="en-IN" dirty="0"/>
          </a:p>
          <a:p>
            <a:r>
              <a:rPr lang="en-IN" dirty="0"/>
              <a:t>Neurotrophic ulcers start as roughened epithelium that breakdown to produce an epithelial defect with smooth margins </a:t>
            </a:r>
          </a:p>
          <a:p>
            <a:endParaRPr lang="en-IN" dirty="0"/>
          </a:p>
          <a:p>
            <a:r>
              <a:rPr lang="en-IN" dirty="0"/>
              <a:t>Borders are </a:t>
            </a:r>
            <a:r>
              <a:rPr lang="en-IN" dirty="0" err="1"/>
              <a:t>grayish</a:t>
            </a:r>
            <a:r>
              <a:rPr lang="en-IN" dirty="0"/>
              <a:t> and elevated </a:t>
            </a:r>
          </a:p>
        </p:txBody>
      </p:sp>
    </p:spTree>
    <p:extLst>
      <p:ext uri="{BB962C8B-B14F-4D97-AF65-F5344CB8AC3E}">
        <p14:creationId xmlns:p14="http://schemas.microsoft.com/office/powerpoint/2010/main" val="198003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3A33DF-26BF-490C-8A9B-3E6005EA7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9FC5D7-8F43-4525-A13B-D40907316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 contrast to geographic ulcers, rose Bengal stains the base of the ulcer while fluorescein stains the periphery and this is k/a reverse staining </a:t>
            </a:r>
          </a:p>
        </p:txBody>
      </p:sp>
    </p:spTree>
    <p:extLst>
      <p:ext uri="{BB962C8B-B14F-4D97-AF65-F5344CB8AC3E}">
        <p14:creationId xmlns:p14="http://schemas.microsoft.com/office/powerpoint/2010/main" val="7868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206623-D480-4597-B102-DD6D4CB14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Stromal/endothelial keratitis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55FED4-CFB1-4315-8908-1757D1F56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Immune mediated response to non-replicating viral particles </a:t>
            </a:r>
          </a:p>
          <a:p>
            <a:endParaRPr lang="en-IN" dirty="0"/>
          </a:p>
          <a:p>
            <a:r>
              <a:rPr lang="en-IN" dirty="0"/>
              <a:t>Classified based on the predominant site and type of involvement</a:t>
            </a:r>
          </a:p>
          <a:p>
            <a:pPr marL="0" indent="0">
              <a:buNone/>
            </a:pPr>
            <a:r>
              <a:rPr lang="en-IN" dirty="0"/>
              <a:t>     </a:t>
            </a:r>
            <a:r>
              <a:rPr lang="en-IN" dirty="0" err="1"/>
              <a:t>Endothelitis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Localised </a:t>
            </a:r>
            <a:r>
              <a:rPr lang="en-IN" dirty="0" err="1"/>
              <a:t>endothelitis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Diffuse </a:t>
            </a:r>
            <a:r>
              <a:rPr lang="en-IN" dirty="0" err="1"/>
              <a:t>vand</a:t>
            </a:r>
            <a:r>
              <a:rPr lang="en-IN" dirty="0"/>
              <a:t> linear </a:t>
            </a:r>
            <a:r>
              <a:rPr lang="en-IN" dirty="0" err="1"/>
              <a:t>endothelitis</a:t>
            </a: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dirty="0"/>
              <a:t>      Necrotising keratitis</a:t>
            </a:r>
          </a:p>
          <a:p>
            <a:pPr marL="0" indent="0">
              <a:buNone/>
            </a:pPr>
            <a:r>
              <a:rPr lang="en-IN" dirty="0"/>
              <a:t>      Immune stromal keratitis</a:t>
            </a:r>
          </a:p>
          <a:p>
            <a:pPr marL="0" indent="0">
              <a:buNone/>
            </a:pPr>
            <a:r>
              <a:rPr lang="en-IN" dirty="0"/>
              <a:t>      </a:t>
            </a:r>
            <a:r>
              <a:rPr lang="en-IN" dirty="0" err="1"/>
              <a:t>Keratouveitis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520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96D088-FFB2-406C-8280-B9622CFA8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4">
            <a:extLst>
              <a:ext uri="{FF2B5EF4-FFF2-40B4-BE49-F238E27FC236}">
                <a16:creationId xmlns="" xmlns:a16="http://schemas.microsoft.com/office/drawing/2014/main" id="{C3D83581-19D0-4992-BA23-DB9A3A1AED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71093" y="-2889740"/>
            <a:ext cx="6025664" cy="11500340"/>
          </a:xfrm>
        </p:spPr>
      </p:pic>
    </p:spTree>
    <p:extLst>
      <p:ext uri="{BB962C8B-B14F-4D97-AF65-F5344CB8AC3E}">
        <p14:creationId xmlns:p14="http://schemas.microsoft.com/office/powerpoint/2010/main" val="34155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BD4859-9D86-483F-818E-90F6BE126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Epithelial Keratitis(dendritic or geographic)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0A69C4-BD49-449E-AF85-01E9F7CEC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                                         SYMPTOMS</a:t>
            </a:r>
          </a:p>
          <a:p>
            <a:pPr marL="0" indent="0">
              <a:buNone/>
            </a:pPr>
            <a:r>
              <a:rPr lang="en-IN" dirty="0"/>
              <a:t>Mild to moderate discomfort</a:t>
            </a:r>
          </a:p>
          <a:p>
            <a:pPr marL="0" indent="0">
              <a:buNone/>
            </a:pPr>
            <a:r>
              <a:rPr lang="en-IN" dirty="0"/>
              <a:t>Redness</a:t>
            </a:r>
          </a:p>
          <a:p>
            <a:pPr marL="0" indent="0">
              <a:buNone/>
            </a:pPr>
            <a:r>
              <a:rPr lang="en-IN" dirty="0"/>
              <a:t>Photophobia</a:t>
            </a:r>
          </a:p>
          <a:p>
            <a:pPr marL="0" indent="0">
              <a:buNone/>
            </a:pPr>
            <a:r>
              <a:rPr lang="en-IN" dirty="0"/>
              <a:t>Watering</a:t>
            </a:r>
          </a:p>
          <a:p>
            <a:pPr marL="0" indent="0">
              <a:buNone/>
            </a:pPr>
            <a:r>
              <a:rPr lang="en-IN" dirty="0"/>
              <a:t>Blurred vision</a:t>
            </a:r>
          </a:p>
        </p:txBody>
      </p:sp>
    </p:spTree>
    <p:extLst>
      <p:ext uri="{BB962C8B-B14F-4D97-AF65-F5344CB8AC3E}">
        <p14:creationId xmlns:p14="http://schemas.microsoft.com/office/powerpoint/2010/main" val="48260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C1187-7032-42BC-8065-E39470B6E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Signs in epithelial keratitis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72FBD7-BF59-4E49-958B-96C894D6E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Swollen opaque epithelial cells arranged in a coarse punctate or stellate pattern</a:t>
            </a:r>
          </a:p>
          <a:p>
            <a:endParaRPr lang="en-IN" dirty="0"/>
          </a:p>
          <a:p>
            <a:r>
              <a:rPr lang="en-IN" dirty="0"/>
              <a:t>Central desquamation – result in linear branching ulcer(dendritic) mostly located centrally</a:t>
            </a:r>
          </a:p>
          <a:p>
            <a:endParaRPr lang="en-IN" dirty="0"/>
          </a:p>
          <a:p>
            <a:r>
              <a:rPr lang="en-IN" dirty="0"/>
              <a:t>Branches of the ulcer have characteristic terminal buds</a:t>
            </a:r>
          </a:p>
        </p:txBody>
      </p:sp>
    </p:spTree>
    <p:extLst>
      <p:ext uri="{BB962C8B-B14F-4D97-AF65-F5344CB8AC3E}">
        <p14:creationId xmlns:p14="http://schemas.microsoft.com/office/powerpoint/2010/main" val="277697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40F561-7946-4184-8553-4DB237EF8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Signs contd.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5AA1E8-2D19-47F9-AD01-098675F8E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Corneal sensation is reduced</a:t>
            </a:r>
          </a:p>
          <a:p>
            <a:endParaRPr lang="en-IN" dirty="0"/>
          </a:p>
          <a:p>
            <a:r>
              <a:rPr lang="en-IN" dirty="0"/>
              <a:t>Inadvertent topical steroid treatment may promote progressive enlargement of dendritic ulcer to geographical ulcer.</a:t>
            </a:r>
          </a:p>
          <a:p>
            <a:endParaRPr lang="en-IN" dirty="0"/>
          </a:p>
          <a:p>
            <a:r>
              <a:rPr lang="en-IN" dirty="0"/>
              <a:t>Mild subepithelial haze is typical</a:t>
            </a:r>
          </a:p>
          <a:p>
            <a:endParaRPr lang="en-IN" dirty="0"/>
          </a:p>
          <a:p>
            <a:r>
              <a:rPr lang="en-IN" dirty="0"/>
              <a:t>Mild anterior chamber activity may be present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538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B73180-A0B2-4D31-9691-C89F0396E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F4ADD6-5052-4E50-BBF6-83DAF87A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Follicular conjunctivitis may be associated</a:t>
            </a:r>
          </a:p>
          <a:p>
            <a:endParaRPr lang="en-IN" dirty="0"/>
          </a:p>
          <a:p>
            <a:r>
              <a:rPr lang="en-IN" dirty="0"/>
              <a:t>Vesicular eyelid lesions may be present</a:t>
            </a:r>
          </a:p>
          <a:p>
            <a:endParaRPr lang="en-IN" dirty="0"/>
          </a:p>
          <a:p>
            <a:r>
              <a:rPr lang="en-IN" dirty="0"/>
              <a:t>Elevated IOP</a:t>
            </a:r>
          </a:p>
          <a:p>
            <a:endParaRPr lang="en-IN" dirty="0"/>
          </a:p>
          <a:p>
            <a:r>
              <a:rPr lang="en-IN" dirty="0"/>
              <a:t>Persistent punctate epithelial erosions can be present following healing </a:t>
            </a:r>
          </a:p>
        </p:txBody>
      </p:sp>
    </p:spTree>
    <p:extLst>
      <p:ext uri="{BB962C8B-B14F-4D97-AF65-F5344CB8AC3E}">
        <p14:creationId xmlns:p14="http://schemas.microsoft.com/office/powerpoint/2010/main" val="267504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144461-4909-454C-9E17-4BC9ECED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6B8B44-7A7A-4971-BEB6-A80695DAE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    Pre-treatment scrapings can be sent in viral transport medium for culture</a:t>
            </a:r>
          </a:p>
          <a:p>
            <a:pPr marL="0" indent="0">
              <a:buNone/>
            </a:pPr>
            <a:r>
              <a:rPr lang="en-IN" dirty="0"/>
              <a:t>    PCR</a:t>
            </a:r>
          </a:p>
          <a:p>
            <a:pPr marL="0" indent="0">
              <a:buNone/>
            </a:pPr>
            <a:r>
              <a:rPr lang="en-IN" dirty="0"/>
              <a:t>    Giemsa staining shows multinucleated giant cells</a:t>
            </a:r>
          </a:p>
          <a:p>
            <a:pPr marL="0" indent="0">
              <a:buNone/>
            </a:pPr>
            <a:r>
              <a:rPr lang="en-IN" dirty="0"/>
              <a:t>     Fluorescent Antibody Testing </a:t>
            </a:r>
          </a:p>
          <a:p>
            <a:pPr marL="0" indent="0">
              <a:buNone/>
            </a:pPr>
            <a:r>
              <a:rPr lang="en-IN" dirty="0"/>
              <a:t>      </a:t>
            </a:r>
            <a:r>
              <a:rPr lang="en-IN" dirty="0" err="1"/>
              <a:t>Tzank</a:t>
            </a:r>
            <a:r>
              <a:rPr lang="en-IN" dirty="0"/>
              <a:t> smear</a:t>
            </a:r>
          </a:p>
          <a:p>
            <a:pPr marL="0" indent="0">
              <a:buNone/>
            </a:pPr>
            <a:r>
              <a:rPr lang="en-IN" dirty="0"/>
              <a:t>      Serum antibody testing</a:t>
            </a:r>
          </a:p>
        </p:txBody>
      </p:sp>
    </p:spTree>
    <p:extLst>
      <p:ext uri="{BB962C8B-B14F-4D97-AF65-F5344CB8AC3E}">
        <p14:creationId xmlns:p14="http://schemas.microsoft.com/office/powerpoint/2010/main" val="381908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CB1FC3-8785-4A01-95D7-649F88768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Associated features with </a:t>
            </a:r>
            <a:r>
              <a:rPr lang="en-IN" dirty="0" err="1"/>
              <a:t>Hsv</a:t>
            </a:r>
            <a:r>
              <a:rPr lang="en-IN" dirty="0"/>
              <a:t> keratitis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314868-0A10-458D-AEBF-A138C19EC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Underlying </a:t>
            </a:r>
            <a:r>
              <a:rPr lang="en-IN" dirty="0" err="1"/>
              <a:t>keratic</a:t>
            </a:r>
            <a:r>
              <a:rPr lang="en-IN" dirty="0"/>
              <a:t> precipitates</a:t>
            </a:r>
          </a:p>
          <a:p>
            <a:endParaRPr lang="en-IN" dirty="0"/>
          </a:p>
          <a:p>
            <a:r>
              <a:rPr lang="en-IN" dirty="0"/>
              <a:t>Increased intraocular pressure from associated trabeculitis</a:t>
            </a:r>
          </a:p>
        </p:txBody>
      </p:sp>
    </p:spTree>
    <p:extLst>
      <p:ext uri="{BB962C8B-B14F-4D97-AF65-F5344CB8AC3E}">
        <p14:creationId xmlns:p14="http://schemas.microsoft.com/office/powerpoint/2010/main" val="393379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0B5489-0205-4D37-9EE0-533E5CF45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8FCE6E-4691-4C07-A163-04309C545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6</a:t>
            </a:r>
            <a:r>
              <a:rPr lang="en-IN" baseline="30000" dirty="0"/>
              <a:t>th</a:t>
            </a:r>
            <a:r>
              <a:rPr lang="en-IN" dirty="0"/>
              <a:t> study limitations:</a:t>
            </a:r>
          </a:p>
          <a:p>
            <a:pPr marL="0" indent="0">
              <a:buNone/>
            </a:pPr>
            <a:r>
              <a:rPr lang="en-IN" dirty="0"/>
              <a:t>     </a:t>
            </a:r>
          </a:p>
          <a:p>
            <a:pPr marL="0" indent="0">
              <a:buNone/>
            </a:pPr>
            <a:r>
              <a:rPr lang="en-IN" dirty="0"/>
              <a:t> 1. many of trials had inadequate recruitment or high dropout rate</a:t>
            </a:r>
          </a:p>
          <a:p>
            <a:pPr marL="0" indent="0">
              <a:buNone/>
            </a:pPr>
            <a:r>
              <a:rPr lang="en-IN" dirty="0"/>
              <a:t> 2. oral acyclovir in prevention trials was only used for 3 weeks </a:t>
            </a:r>
          </a:p>
          <a:p>
            <a:pPr marL="0" indent="0">
              <a:buNone/>
            </a:pPr>
            <a:r>
              <a:rPr lang="en-IN" dirty="0"/>
              <a:t> 3.The corticosteroid regimen was standardised and not tailored to inflammation </a:t>
            </a:r>
          </a:p>
          <a:p>
            <a:pPr marL="0" indent="0">
              <a:buNone/>
            </a:pPr>
            <a:r>
              <a:rPr lang="en-IN" dirty="0"/>
              <a:t> 4.TFT was used in both the study and placebo groups in all the therapeutic trials</a:t>
            </a:r>
          </a:p>
        </p:txBody>
      </p:sp>
    </p:spTree>
    <p:extLst>
      <p:ext uri="{BB962C8B-B14F-4D97-AF65-F5344CB8AC3E}">
        <p14:creationId xmlns:p14="http://schemas.microsoft.com/office/powerpoint/2010/main" val="15681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B052D6-8725-4712-8207-B7F686821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D/D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82BCD7-11D2-4459-8586-7A5E61BEE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Herpes zoster keratitis</a:t>
            </a:r>
          </a:p>
          <a:p>
            <a:pPr marL="0" indent="0">
              <a:buNone/>
            </a:pPr>
            <a:r>
              <a:rPr lang="en-IN" dirty="0"/>
              <a:t>Healing cornel abrasion(</a:t>
            </a:r>
            <a:r>
              <a:rPr lang="en-IN" dirty="0" err="1"/>
              <a:t>pseudodendrite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Acanthamoeba keratitis</a:t>
            </a:r>
          </a:p>
          <a:p>
            <a:pPr marL="0" indent="0">
              <a:buNone/>
            </a:pPr>
            <a:r>
              <a:rPr lang="en-IN" dirty="0"/>
              <a:t>Epithelial rejection in a corneal graft</a:t>
            </a:r>
          </a:p>
          <a:p>
            <a:pPr marL="0" indent="0">
              <a:buNone/>
            </a:pPr>
            <a:r>
              <a:rPr lang="en-IN" dirty="0" err="1"/>
              <a:t>Tyrosinaemia</a:t>
            </a:r>
            <a:r>
              <a:rPr lang="en-IN" dirty="0"/>
              <a:t> type 2</a:t>
            </a:r>
          </a:p>
          <a:p>
            <a:pPr marL="0" indent="0">
              <a:buNone/>
            </a:pPr>
            <a:r>
              <a:rPr lang="en-IN" dirty="0" err="1"/>
              <a:t>Epihelial</a:t>
            </a:r>
            <a:r>
              <a:rPr lang="en-IN" dirty="0"/>
              <a:t> effect of soft contact lens</a:t>
            </a:r>
          </a:p>
        </p:txBody>
      </p:sp>
    </p:spTree>
    <p:extLst>
      <p:ext uri="{BB962C8B-B14F-4D97-AF65-F5344CB8AC3E}">
        <p14:creationId xmlns:p14="http://schemas.microsoft.com/office/powerpoint/2010/main" val="16376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AF54B9-4FAB-4600-AEB1-C38FD68C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58CFFA-AAE0-4C9F-8F9B-F972A7CC6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Topical- acyclovir 3 % ointment and gancyclovir0.15% gel each </a:t>
            </a:r>
            <a:r>
              <a:rPr lang="en-IN" dirty="0" err="1"/>
              <a:t>admintered</a:t>
            </a:r>
            <a:r>
              <a:rPr lang="en-IN" dirty="0"/>
              <a:t> 5 times daily , </a:t>
            </a:r>
          </a:p>
          <a:p>
            <a:pPr marL="0" indent="0">
              <a:buNone/>
            </a:pPr>
            <a:r>
              <a:rPr lang="en-IN" dirty="0"/>
              <a:t>   Topical trifluridine can be given 9 times daily</a:t>
            </a:r>
          </a:p>
          <a:p>
            <a:pPr marL="0" indent="0">
              <a:buNone/>
            </a:pPr>
            <a:r>
              <a:rPr lang="en-IN" dirty="0"/>
              <a:t>   </a:t>
            </a:r>
          </a:p>
          <a:p>
            <a:pPr marL="0" indent="0">
              <a:buNone/>
            </a:pPr>
            <a:r>
              <a:rPr lang="en-IN" dirty="0"/>
              <a:t>     Idoxuridine and vidarabine are older drugs (less effective and more    toxic)</a:t>
            </a:r>
          </a:p>
        </p:txBody>
      </p:sp>
    </p:spTree>
    <p:extLst>
      <p:ext uri="{BB962C8B-B14F-4D97-AF65-F5344CB8AC3E}">
        <p14:creationId xmlns:p14="http://schemas.microsoft.com/office/powerpoint/2010/main" val="142293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40BAE1-F5B8-43F3-8575-F0906BB2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t/t contd.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346451-7E6B-4043-B036-838BA6DDC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Debridement – for resistant cases</a:t>
            </a:r>
          </a:p>
          <a:p>
            <a:endParaRPr lang="en-IN" dirty="0"/>
          </a:p>
          <a:p>
            <a:r>
              <a:rPr lang="en-IN" dirty="0"/>
              <a:t>Oral antiviral therapy- acyclovir 200-400 mg five times a day for 5-10 days , famciclovir, valacyclovir</a:t>
            </a:r>
          </a:p>
          <a:p>
            <a:endParaRPr lang="en-IN" dirty="0"/>
          </a:p>
          <a:p>
            <a:r>
              <a:rPr lang="en-IN" dirty="0"/>
              <a:t>Interferon monotherapy</a:t>
            </a:r>
          </a:p>
          <a:p>
            <a:endParaRPr lang="en-IN" dirty="0"/>
          </a:p>
          <a:p>
            <a:r>
              <a:rPr lang="en-IN" dirty="0"/>
              <a:t>Skin lesions – treated with acyclovir cream 5 times daily</a:t>
            </a:r>
          </a:p>
        </p:txBody>
      </p:sp>
    </p:spTree>
    <p:extLst>
      <p:ext uri="{BB962C8B-B14F-4D97-AF65-F5344CB8AC3E}">
        <p14:creationId xmlns:p14="http://schemas.microsoft.com/office/powerpoint/2010/main" val="37489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13F4E0-B478-4503-AB4E-3CA81EBC4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t/t contd.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FBAA8A-B7B5-4FE0-9FE0-4BB4F64E9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Cycloplegia – Homatropine 1% once or twice daily</a:t>
            </a:r>
          </a:p>
          <a:p>
            <a:endParaRPr lang="en-IN" dirty="0"/>
          </a:p>
          <a:p>
            <a:r>
              <a:rPr lang="en-IN" dirty="0"/>
              <a:t>IOP control- PROSTAGLANDINS MUST BE AVOIDED AS THEY PROMOTE HERPES VIRUS ACTIVITY AND INFLAMMATION GENERALLY</a:t>
            </a:r>
          </a:p>
          <a:p>
            <a:endParaRPr lang="en-IN" dirty="0"/>
          </a:p>
          <a:p>
            <a:r>
              <a:rPr lang="en-IN" dirty="0"/>
              <a:t>Topical steroids in case of disciform keratitis (</a:t>
            </a:r>
            <a:r>
              <a:rPr lang="en-IN" dirty="0" err="1"/>
              <a:t>endothelitis</a:t>
            </a:r>
            <a:r>
              <a:rPr lang="en-IN" dirty="0"/>
              <a:t>)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7075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785D32-C925-4BF7-B151-E46D32DA5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B3F4EE-9C71-4CEC-83D1-7F1819085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 refractory cases a combination of 2 topical agents with oral valacyclovir or famciclovir may be effective </a:t>
            </a:r>
          </a:p>
        </p:txBody>
      </p:sp>
    </p:spTree>
    <p:extLst>
      <p:ext uri="{BB962C8B-B14F-4D97-AF65-F5344CB8AC3E}">
        <p14:creationId xmlns:p14="http://schemas.microsoft.com/office/powerpoint/2010/main" val="116962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BD0751-64B7-4AC4-AAE1-9823EB60B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Disciform keratitis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156FFD1-E3E9-4D0F-9364-68BB53C0C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Aetiopathogenesis – controversial</a:t>
            </a:r>
          </a:p>
          <a:p>
            <a:endParaRPr lang="en-IN" dirty="0"/>
          </a:p>
          <a:p>
            <a:r>
              <a:rPr lang="en-IN" dirty="0"/>
              <a:t>It may be the result of active HSV infection of keratocytes or endothelium </a:t>
            </a:r>
          </a:p>
          <a:p>
            <a:endParaRPr lang="en-IN" dirty="0"/>
          </a:p>
          <a:p>
            <a:r>
              <a:rPr lang="en-IN" dirty="0"/>
              <a:t>It may be due to hypersensitivity reaction to viral antigen in the cornea</a:t>
            </a:r>
          </a:p>
        </p:txBody>
      </p:sp>
    </p:spTree>
    <p:extLst>
      <p:ext uri="{BB962C8B-B14F-4D97-AF65-F5344CB8AC3E}">
        <p14:creationId xmlns:p14="http://schemas.microsoft.com/office/powerpoint/2010/main" val="264423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37B160-C5A2-4FB3-AC33-C7354E50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Clinical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82A103-E667-4FC5-B537-F14E100A9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                                                  SYMPTOMS</a:t>
            </a:r>
          </a:p>
          <a:p>
            <a:pPr marL="0" indent="0">
              <a:buNone/>
            </a:pPr>
            <a:r>
              <a:rPr lang="en-IN" dirty="0"/>
              <a:t>Blurred vision</a:t>
            </a:r>
          </a:p>
          <a:p>
            <a:pPr marL="0" indent="0">
              <a:buNone/>
            </a:pPr>
            <a:r>
              <a:rPr lang="en-IN" dirty="0"/>
              <a:t>Discomfort</a:t>
            </a:r>
          </a:p>
          <a:p>
            <a:pPr marL="0" indent="0">
              <a:buNone/>
            </a:pPr>
            <a:r>
              <a:rPr lang="en-IN" dirty="0"/>
              <a:t>Redness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711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498855-EC39-4544-BD0A-65C751BB9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8C0C4D-D168-422A-A44E-9A6CB4A45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A central zone of stromal oedema</a:t>
            </a:r>
          </a:p>
          <a:p>
            <a:pPr marL="0" indent="0">
              <a:buNone/>
            </a:pPr>
            <a:r>
              <a:rPr lang="en-IN" dirty="0"/>
              <a:t> </a:t>
            </a:r>
          </a:p>
          <a:p>
            <a:r>
              <a:rPr lang="en-IN" dirty="0"/>
              <a:t>Large KPs underlying the oedema</a:t>
            </a:r>
          </a:p>
          <a:p>
            <a:endParaRPr lang="en-IN" dirty="0"/>
          </a:p>
          <a:p>
            <a:r>
              <a:rPr lang="en-IN" dirty="0"/>
              <a:t>Folds in Descemet membrane in severe cases</a:t>
            </a:r>
          </a:p>
          <a:p>
            <a:endParaRPr lang="en-IN" dirty="0"/>
          </a:p>
          <a:p>
            <a:r>
              <a:rPr lang="en-IN" dirty="0"/>
              <a:t>WESSELY immune ring of deep stromal haze signifies deposition of viral antigen and host body complexes</a:t>
            </a:r>
          </a:p>
        </p:txBody>
      </p:sp>
    </p:spTree>
    <p:extLst>
      <p:ext uri="{BB962C8B-B14F-4D97-AF65-F5344CB8AC3E}">
        <p14:creationId xmlns:p14="http://schemas.microsoft.com/office/powerpoint/2010/main" val="24146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B838B5-BE7F-4618-8CCD-6C8F0B8EF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Signs contd.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0CB433-76D3-483A-9C78-F840CD6F9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IOP  may be elevated</a:t>
            </a:r>
          </a:p>
          <a:p>
            <a:endParaRPr lang="en-IN" dirty="0"/>
          </a:p>
          <a:p>
            <a:r>
              <a:rPr lang="en-IN" dirty="0"/>
              <a:t>Reduced corneal sensation</a:t>
            </a:r>
          </a:p>
          <a:p>
            <a:endParaRPr lang="en-IN" dirty="0"/>
          </a:p>
          <a:p>
            <a:r>
              <a:rPr lang="en-IN" dirty="0"/>
              <a:t>Healed lesions often have a faint ring of stromal and subepithelial opacification and thinning </a:t>
            </a:r>
          </a:p>
        </p:txBody>
      </p:sp>
    </p:spTree>
    <p:extLst>
      <p:ext uri="{BB962C8B-B14F-4D97-AF65-F5344CB8AC3E}">
        <p14:creationId xmlns:p14="http://schemas.microsoft.com/office/powerpoint/2010/main" val="13001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9B569A-F66A-437D-8B99-5B6772B30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epidemiology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E2E2B3-B80C-44F5-BDBC-F0E322696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Human herpesviruses have in common a state called latency where the virus remains dormant in cells and periodically reactivates </a:t>
            </a:r>
          </a:p>
          <a:p>
            <a:endParaRPr lang="en-IN" dirty="0"/>
          </a:p>
          <a:p>
            <a:r>
              <a:rPr lang="en-IN" dirty="0"/>
              <a:t>HSV – 1 and HSV – 2 have an affinity for sensory ganglia cells </a:t>
            </a:r>
          </a:p>
          <a:p>
            <a:endParaRPr lang="en-IN" dirty="0"/>
          </a:p>
          <a:p>
            <a:r>
              <a:rPr lang="en-IN" dirty="0"/>
              <a:t>HSV – 1 and HSV – 2 are called neurotrophic viruses *</a:t>
            </a:r>
          </a:p>
        </p:txBody>
      </p:sp>
    </p:spTree>
    <p:extLst>
      <p:ext uri="{BB962C8B-B14F-4D97-AF65-F5344CB8AC3E}">
        <p14:creationId xmlns:p14="http://schemas.microsoft.com/office/powerpoint/2010/main" val="14189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63DFAE-8958-4FEA-A947-CA876C74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t/t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71492F-E630-45A4-B3AD-7A227F2D0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                                                         INITIAL T/T</a:t>
            </a:r>
          </a:p>
          <a:p>
            <a:pPr marL="0" indent="0">
              <a:buNone/>
            </a:pPr>
            <a:r>
              <a:rPr lang="en-IN" dirty="0"/>
              <a:t>Topical steroids (prednisolone1% or dexamethasone 0.1%) with antiviral cover both 4 times daily</a:t>
            </a:r>
          </a:p>
          <a:p>
            <a:pPr marL="0" indent="0">
              <a:buNone/>
            </a:pPr>
            <a:r>
              <a:rPr lang="en-IN" dirty="0"/>
              <a:t>IOP should be monitored</a:t>
            </a:r>
          </a:p>
          <a:p>
            <a:pPr marL="0" indent="0">
              <a:buNone/>
            </a:pPr>
            <a:r>
              <a:rPr lang="en-IN" dirty="0"/>
              <a:t>Cycloplegics</a:t>
            </a:r>
          </a:p>
          <a:p>
            <a:pPr marL="0" indent="0">
              <a:buNone/>
            </a:pPr>
            <a:r>
              <a:rPr lang="en-IN" dirty="0"/>
              <a:t>Antibacterial prophylaxis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90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1973D7-B811-4CE3-BD73-9686C8290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D8A691-F035-4B35-A6C8-890137909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Subsequently PREDNISOLONE 0.5% once daily is usually a safe dose </a:t>
            </a:r>
          </a:p>
          <a:p>
            <a:endParaRPr lang="en-IN" dirty="0"/>
          </a:p>
          <a:p>
            <a:r>
              <a:rPr lang="en-IN" dirty="0"/>
              <a:t>With active epithelial ulceration- try to keep steroid intensity as low as possible for adequate effect, with more frequent antiviral regimen ( topical antiviral 5 times daily with steroids 2-3 times daily titrated acc. to signs of activity</a:t>
            </a:r>
          </a:p>
        </p:txBody>
      </p:sp>
    </p:spTree>
    <p:extLst>
      <p:ext uri="{BB962C8B-B14F-4D97-AF65-F5344CB8AC3E}">
        <p14:creationId xmlns:p14="http://schemas.microsoft.com/office/powerpoint/2010/main" val="395181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429BDF-5244-4898-AB42-4B793F779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0719DD-973E-46CC-875C-88D23E78B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Oral steroids are sometimes used in severe stromal inflammation and to reduce steroid induced viral replication </a:t>
            </a:r>
          </a:p>
          <a:p>
            <a:endParaRPr lang="en-IN" dirty="0"/>
          </a:p>
          <a:p>
            <a:r>
              <a:rPr lang="en-IN" dirty="0"/>
              <a:t>Topical Cyclosporine 0.05% may be useful, in presence of epithelial ulceration and to facilitate tapering of topical steroids such as in steroid related IOP elevation </a:t>
            </a:r>
          </a:p>
        </p:txBody>
      </p:sp>
    </p:spTree>
    <p:extLst>
      <p:ext uri="{BB962C8B-B14F-4D97-AF65-F5344CB8AC3E}">
        <p14:creationId xmlns:p14="http://schemas.microsoft.com/office/powerpoint/2010/main" val="133249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28A3DE-7972-4B60-9A41-221BE4E42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Herpetic eye disease study(</a:t>
            </a:r>
            <a:r>
              <a:rPr lang="en-IN" dirty="0" err="1"/>
              <a:t>heds</a:t>
            </a:r>
            <a:r>
              <a:rPr lang="en-IN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8A41D9-88B0-4CF4-9370-42F588A53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HEDS was undertaken to assess the effect of adding topical corticosteroids and acyclovir to conventional therapy with trifluridine </a:t>
            </a:r>
          </a:p>
          <a:p>
            <a:endParaRPr lang="en-IN" dirty="0"/>
          </a:p>
          <a:p>
            <a:r>
              <a:rPr lang="en-IN" dirty="0"/>
              <a:t>It was a prospective , randomised , placebo controlled , multicentre study divided into 6 trials- 3 therapeutic, 2 preventive and 1 cohort</a:t>
            </a:r>
          </a:p>
        </p:txBody>
      </p:sp>
    </p:spTree>
    <p:extLst>
      <p:ext uri="{BB962C8B-B14F-4D97-AF65-F5344CB8AC3E}">
        <p14:creationId xmlns:p14="http://schemas.microsoft.com/office/powerpoint/2010/main" val="51499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816572-DCB3-471C-875E-D588F8E1A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Heds</a:t>
            </a:r>
            <a:r>
              <a:rPr lang="en-IN" dirty="0"/>
              <a:t> contd.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B8D4144-2473-4580-9DB3-B8F0E9C69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1. Herpes stromal keratitis , not on corticosteroid trial:</a:t>
            </a:r>
          </a:p>
          <a:p>
            <a:pPr marL="0" indent="0">
              <a:buNone/>
            </a:pPr>
            <a:r>
              <a:rPr lang="en-IN" dirty="0"/>
              <a:t>    compared with a placebo group , pts receiving prednisolone phosphate drops had faster </a:t>
            </a:r>
          </a:p>
          <a:p>
            <a:pPr marL="0" indent="0">
              <a:buNone/>
            </a:pPr>
            <a:r>
              <a:rPr lang="en-IN" dirty="0"/>
              <a:t>    resolution and fewer treatment failures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   however delaying corticosteroid t/t did not affect the eventual visual outcome</a:t>
            </a:r>
          </a:p>
        </p:txBody>
      </p:sp>
    </p:spTree>
    <p:extLst>
      <p:ext uri="{BB962C8B-B14F-4D97-AF65-F5344CB8AC3E}">
        <p14:creationId xmlns:p14="http://schemas.microsoft.com/office/powerpoint/2010/main" val="25392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F55819-8865-4729-AE32-F6A1AA476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heds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237539-4100-4FB5-A373-B887F41A3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2.  Herpes stromal keratitis , on Corticosteroid treatment</a:t>
            </a:r>
          </a:p>
          <a:p>
            <a:pPr marL="0" indent="0">
              <a:buNone/>
            </a:pPr>
            <a:r>
              <a:rPr lang="en-IN" dirty="0"/>
              <a:t>        There was no apparent benefit in adding oral acyclovir to topical </a:t>
            </a:r>
            <a:r>
              <a:rPr lang="en-IN" dirty="0" err="1"/>
              <a:t>corticosyteroids</a:t>
            </a:r>
            <a:r>
              <a:rPr lang="en-IN" dirty="0"/>
              <a:t> and  </a:t>
            </a:r>
          </a:p>
          <a:p>
            <a:pPr marL="0" indent="0">
              <a:buNone/>
            </a:pPr>
            <a:r>
              <a:rPr lang="en-IN" dirty="0"/>
              <a:t>         trifluridine</a:t>
            </a:r>
          </a:p>
          <a:p>
            <a:pPr marL="0" indent="0">
              <a:buNone/>
            </a:pPr>
            <a:r>
              <a:rPr lang="en-IN" dirty="0"/>
              <a:t>       </a:t>
            </a:r>
          </a:p>
          <a:p>
            <a:pPr marL="0" indent="0">
              <a:buNone/>
            </a:pPr>
            <a:r>
              <a:rPr lang="en-IN" dirty="0"/>
              <a:t>          However visual acuity improved over 6 months in more pts on acyclovir</a:t>
            </a:r>
          </a:p>
        </p:txBody>
      </p:sp>
    </p:spTree>
    <p:extLst>
      <p:ext uri="{BB962C8B-B14F-4D97-AF65-F5344CB8AC3E}">
        <p14:creationId xmlns:p14="http://schemas.microsoft.com/office/powerpoint/2010/main" val="147572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83FAD9-2886-4160-B010-EAC27B1E3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heds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9DEA837-4F96-4F1E-8461-E598294DE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4.Herpes Simplex Virus Epithelial Keratitis Trial:</a:t>
            </a:r>
          </a:p>
          <a:p>
            <a:pPr marL="0" indent="0">
              <a:buNone/>
            </a:pPr>
            <a:r>
              <a:rPr lang="en-IN" dirty="0"/>
              <a:t>    </a:t>
            </a:r>
          </a:p>
          <a:p>
            <a:pPr marL="0" indent="0">
              <a:buNone/>
            </a:pPr>
            <a:r>
              <a:rPr lang="en-IN" dirty="0"/>
              <a:t>  In the t/t of acute HSV epithelial keratitis with trifluridine , the addition of oral acyclovir </a:t>
            </a:r>
          </a:p>
          <a:p>
            <a:pPr marL="0" indent="0">
              <a:buNone/>
            </a:pPr>
            <a:r>
              <a:rPr lang="en-IN" dirty="0"/>
              <a:t>   offered no additional benefit in preventing subsequent stromal keratitis or iritis</a:t>
            </a:r>
          </a:p>
        </p:txBody>
      </p:sp>
    </p:spTree>
    <p:extLst>
      <p:ext uri="{BB962C8B-B14F-4D97-AF65-F5344CB8AC3E}">
        <p14:creationId xmlns:p14="http://schemas.microsoft.com/office/powerpoint/2010/main" val="166849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D9916B-56F9-4645-BFF1-2CF87825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heds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54D046-6537-46B6-BFEE-C69B1DDF6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3. Herpes Simplex Virus Iridocyclitis, Receiving topical corticosteroids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        more t/t failure occurred in placebo group than in the acyclovir group, indicating a </a:t>
            </a:r>
          </a:p>
          <a:p>
            <a:pPr marL="0" indent="0">
              <a:buNone/>
            </a:pPr>
            <a:r>
              <a:rPr lang="en-IN" dirty="0"/>
              <a:t>        potential benefit to adding oral </a:t>
            </a:r>
            <a:r>
              <a:rPr lang="en-IN" dirty="0" err="1"/>
              <a:t>acyclovirto</a:t>
            </a:r>
            <a:r>
              <a:rPr lang="en-IN" dirty="0"/>
              <a:t> to topical corticosteroids and antivirals  </a:t>
            </a:r>
          </a:p>
        </p:txBody>
      </p:sp>
    </p:spTree>
    <p:extLst>
      <p:ext uri="{BB962C8B-B14F-4D97-AF65-F5344CB8AC3E}">
        <p14:creationId xmlns:p14="http://schemas.microsoft.com/office/powerpoint/2010/main" val="43227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F52006-E788-492F-BD5D-09C2B021F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heds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1D1B28-04B5-4E05-8D5B-564D2F0B4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6.  Ocular HSV Recurrence Factor Study:</a:t>
            </a:r>
          </a:p>
          <a:p>
            <a:pPr marL="0" indent="0">
              <a:buNone/>
            </a:pPr>
            <a:r>
              <a:rPr lang="en-IN" dirty="0"/>
              <a:t>         No association was found between psychological or other forms of stress and </a:t>
            </a:r>
          </a:p>
          <a:p>
            <a:pPr marL="0" indent="0">
              <a:buNone/>
            </a:pPr>
            <a:r>
              <a:rPr lang="en-IN" dirty="0"/>
              <a:t>         HSV recurrences.</a:t>
            </a:r>
          </a:p>
          <a:p>
            <a:pPr marL="0" indent="0">
              <a:buNone/>
            </a:pPr>
            <a:r>
              <a:rPr lang="en-IN" dirty="0"/>
              <a:t>          Previous episodes of epithelial keratitis were not a predictor for future </a:t>
            </a:r>
            <a:r>
              <a:rPr lang="en-IN" dirty="0" err="1"/>
              <a:t>occurences</a:t>
            </a: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dirty="0"/>
              <a:t>           while previous , especially multiple episodes of stromal keratitis markedly increased</a:t>
            </a:r>
          </a:p>
          <a:p>
            <a:pPr marL="0" indent="0">
              <a:buNone/>
            </a:pPr>
            <a:r>
              <a:rPr lang="en-IN" dirty="0"/>
              <a:t>           the probability of subsequent stromal keratitis</a:t>
            </a:r>
          </a:p>
        </p:txBody>
      </p:sp>
    </p:spTree>
    <p:extLst>
      <p:ext uri="{BB962C8B-B14F-4D97-AF65-F5344CB8AC3E}">
        <p14:creationId xmlns:p14="http://schemas.microsoft.com/office/powerpoint/2010/main" val="199736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3022A7-1E77-4E84-8418-4D6A966FA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heds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863F3D-6ED9-464C-B597-90B4DAB66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5. Acyclovir Prevention Trials:</a:t>
            </a:r>
          </a:p>
          <a:p>
            <a:pPr marL="0" indent="0">
              <a:buNone/>
            </a:pPr>
            <a:r>
              <a:rPr lang="en-IN" dirty="0"/>
              <a:t>       oral acyclovir reduced the risk of any form of recurrent ocular herpes by 41% and</a:t>
            </a:r>
          </a:p>
          <a:p>
            <a:pPr marL="0" indent="0">
              <a:buNone/>
            </a:pPr>
            <a:r>
              <a:rPr lang="en-IN" dirty="0"/>
              <a:t>       stromal keratitis by 50%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      The risk of multiple recurrences decreased from 9% to 4%</a:t>
            </a:r>
          </a:p>
          <a:p>
            <a:pPr marL="0" indent="0">
              <a:buNone/>
            </a:pPr>
            <a:r>
              <a:rPr lang="en-IN" dirty="0"/>
              <a:t>        However protection did not persist once acyclovir was discontinued </a:t>
            </a:r>
          </a:p>
        </p:txBody>
      </p:sp>
    </p:spTree>
    <p:extLst>
      <p:ext uri="{BB962C8B-B14F-4D97-AF65-F5344CB8AC3E}">
        <p14:creationId xmlns:p14="http://schemas.microsoft.com/office/powerpoint/2010/main" val="15476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CCBC3F-55A3-4CE2-89AD-ECEA8C4C5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Epidemiology contd.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50BCD1-CD4E-4981-82C8-81F35CD0F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 - These viruses are ubiquitous </a:t>
            </a:r>
          </a:p>
          <a:p>
            <a:pPr marL="0" indent="0">
              <a:buNone/>
            </a:pPr>
            <a:endParaRPr lang="en-IN" dirty="0"/>
          </a:p>
          <a:p>
            <a:pPr>
              <a:buFontTx/>
              <a:buChar char="-"/>
            </a:pPr>
            <a:r>
              <a:rPr lang="en-IN" dirty="0"/>
              <a:t>In most part of world exposure to HSV-1 is by late adulthood</a:t>
            </a:r>
          </a:p>
          <a:p>
            <a:pPr>
              <a:buFontTx/>
              <a:buChar char="-"/>
            </a:pPr>
            <a:endParaRPr lang="en-IN" dirty="0"/>
          </a:p>
          <a:p>
            <a:pPr>
              <a:buFontTx/>
              <a:buChar char="-"/>
            </a:pPr>
            <a:r>
              <a:rPr lang="en-IN" dirty="0"/>
              <a:t>HSV-1 infections more commonly occur in the orolabial area</a:t>
            </a:r>
          </a:p>
          <a:p>
            <a:pPr>
              <a:buFontTx/>
              <a:buChar char="-"/>
            </a:pPr>
            <a:endParaRPr lang="en-IN" dirty="0"/>
          </a:p>
          <a:p>
            <a:pPr>
              <a:buFontTx/>
              <a:buChar char="-"/>
            </a:pPr>
            <a:r>
              <a:rPr lang="en-IN" dirty="0"/>
              <a:t>HSV-2 infections occur in the genital area </a:t>
            </a:r>
          </a:p>
        </p:txBody>
      </p:sp>
    </p:spTree>
    <p:extLst>
      <p:ext uri="{BB962C8B-B14F-4D97-AF65-F5344CB8AC3E}">
        <p14:creationId xmlns:p14="http://schemas.microsoft.com/office/powerpoint/2010/main" val="13196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EFF350-D609-4DEE-96AA-EA7165A29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Epidemiology contd.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7C7DF0-2AC9-4E1D-BD34-DDA12AE39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Herpetic eye disease is the most common infectious cause of corneal blindness in developed countries.</a:t>
            </a:r>
          </a:p>
          <a:p>
            <a:endParaRPr lang="en-IN" dirty="0"/>
          </a:p>
          <a:p>
            <a:r>
              <a:rPr lang="en-IN" dirty="0"/>
              <a:t>Around 60% of corneal ulcer in developing countries may be the result of herpes simplex virus 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176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3897AE-A81F-4A0F-87B4-6D541E561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Herpes simplex virus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EB1E8A3-27A8-463B-8CE9-0BCB2C440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HSV is enveloped with a cuboidal capsule</a:t>
            </a:r>
          </a:p>
          <a:p>
            <a:endParaRPr lang="en-IN" dirty="0"/>
          </a:p>
          <a:p>
            <a:r>
              <a:rPr lang="en-IN" dirty="0"/>
              <a:t>Has linear double-stranded DNA genome</a:t>
            </a:r>
          </a:p>
          <a:p>
            <a:endParaRPr lang="en-IN" dirty="0"/>
          </a:p>
          <a:p>
            <a:r>
              <a:rPr lang="en-IN" dirty="0"/>
              <a:t>2 subtypes-  HSV-1 and HSV-2 (RESIDE IN ALMOST ALL NEURONAL GANGLIA)</a:t>
            </a:r>
          </a:p>
        </p:txBody>
      </p:sp>
    </p:spTree>
    <p:extLst>
      <p:ext uri="{BB962C8B-B14F-4D97-AF65-F5344CB8AC3E}">
        <p14:creationId xmlns:p14="http://schemas.microsoft.com/office/powerpoint/2010/main" val="311854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2BD246-C6F2-411E-8AEA-76BBD135D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D7C9B5-B2FF-45F9-BE23-108FAA594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HSV-1 causes infection above the waist( face, lips, eyes)</a:t>
            </a:r>
          </a:p>
          <a:p>
            <a:endParaRPr lang="en-IN" dirty="0"/>
          </a:p>
          <a:p>
            <a:r>
              <a:rPr lang="en-IN" dirty="0"/>
              <a:t>HSV-2 causes </a:t>
            </a:r>
            <a:r>
              <a:rPr lang="en-IN" dirty="0" err="1"/>
              <a:t>venerally</a:t>
            </a:r>
            <a:r>
              <a:rPr lang="en-IN" dirty="0"/>
              <a:t> acquired infection (genital herpes)</a:t>
            </a:r>
          </a:p>
          <a:p>
            <a:endParaRPr lang="en-IN" dirty="0"/>
          </a:p>
          <a:p>
            <a:r>
              <a:rPr lang="en-IN" dirty="0"/>
              <a:t>HSV transmission is facilitated in conditions of crowding and poor hygiene</a:t>
            </a:r>
          </a:p>
        </p:txBody>
      </p:sp>
    </p:spTree>
    <p:extLst>
      <p:ext uri="{BB962C8B-B14F-4D97-AF65-F5344CB8AC3E}">
        <p14:creationId xmlns:p14="http://schemas.microsoft.com/office/powerpoint/2010/main" val="125716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2346</TotalTime>
  <Words>1973</Words>
  <Application>Microsoft Office PowerPoint</Application>
  <PresentationFormat>Widescreen</PresentationFormat>
  <Paragraphs>301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Arial</vt:lpstr>
      <vt:lpstr>Gill Sans MT</vt:lpstr>
      <vt:lpstr>Times New Roman</vt:lpstr>
      <vt:lpstr>Gallery</vt:lpstr>
      <vt:lpstr>VIRAL  CORNEAL ULCER</vt:lpstr>
      <vt:lpstr>Definition</vt:lpstr>
      <vt:lpstr>Herpes simplex keratitis</vt:lpstr>
      <vt:lpstr>Associated features with Hsv keratitis</vt:lpstr>
      <vt:lpstr>epidemiology</vt:lpstr>
      <vt:lpstr>Epidemiology contd.</vt:lpstr>
      <vt:lpstr>Epidemiology contd.</vt:lpstr>
      <vt:lpstr>Herpes simplex virus</vt:lpstr>
      <vt:lpstr>PowerPoint Presentation</vt:lpstr>
      <vt:lpstr>PowerPoint Presentation</vt:lpstr>
      <vt:lpstr>PowerPoint Presentation</vt:lpstr>
      <vt:lpstr>Primary infection</vt:lpstr>
      <vt:lpstr>PowerPoint Presentation</vt:lpstr>
      <vt:lpstr>PowerPoint Presentation</vt:lpstr>
      <vt:lpstr>Recurrent infection(reactivation in presence of cellular and humoral immunity)</vt:lpstr>
      <vt:lpstr>Recurrent infection contd.</vt:lpstr>
      <vt:lpstr>                broad classification of hsv</vt:lpstr>
      <vt:lpstr>Punctate epithelial keratitis</vt:lpstr>
      <vt:lpstr>PowerPoint Presentation</vt:lpstr>
      <vt:lpstr>PowerPoint Presentation</vt:lpstr>
      <vt:lpstr>Epithelial keratitis contd.</vt:lpstr>
      <vt:lpstr>PowerPoint Presentation</vt:lpstr>
      <vt:lpstr>PowerPoint Presentation</vt:lpstr>
      <vt:lpstr>DENDRITIC ULCER</vt:lpstr>
      <vt:lpstr>PowerPoint Presentation</vt:lpstr>
      <vt:lpstr>Dendritic ulcer contd.</vt:lpstr>
      <vt:lpstr>Geographical ulcer</vt:lpstr>
      <vt:lpstr>Marginal keratitis</vt:lpstr>
      <vt:lpstr>PowerPoint Presentation</vt:lpstr>
      <vt:lpstr>Metaherpetic (trophic) ulcer</vt:lpstr>
      <vt:lpstr>PowerPoint Presentation</vt:lpstr>
      <vt:lpstr>PowerPoint Presentation</vt:lpstr>
      <vt:lpstr>Stromal/endothelial keratitis</vt:lpstr>
      <vt:lpstr>PowerPoint Presentation</vt:lpstr>
      <vt:lpstr>Epithelial Keratitis(dendritic or geographic)</vt:lpstr>
      <vt:lpstr>Signs in epithelial keratitis</vt:lpstr>
      <vt:lpstr>Signs contd.</vt:lpstr>
      <vt:lpstr>PowerPoint Presentation</vt:lpstr>
      <vt:lpstr>Investigations</vt:lpstr>
      <vt:lpstr>PowerPoint Presentation</vt:lpstr>
      <vt:lpstr>D/D </vt:lpstr>
      <vt:lpstr>Treatment</vt:lpstr>
      <vt:lpstr>t/t contd.</vt:lpstr>
      <vt:lpstr>t/t contd.</vt:lpstr>
      <vt:lpstr>PowerPoint Presentation</vt:lpstr>
      <vt:lpstr>Disciform keratitis</vt:lpstr>
      <vt:lpstr>Clinical features</vt:lpstr>
      <vt:lpstr>signs</vt:lpstr>
      <vt:lpstr>Signs contd.</vt:lpstr>
      <vt:lpstr>t/t</vt:lpstr>
      <vt:lpstr>PowerPoint Presentation</vt:lpstr>
      <vt:lpstr>PowerPoint Presentation</vt:lpstr>
      <vt:lpstr>Herpetic eye disease study(heds)</vt:lpstr>
      <vt:lpstr>Heds contd.</vt:lpstr>
      <vt:lpstr>heds</vt:lpstr>
      <vt:lpstr>heds</vt:lpstr>
      <vt:lpstr>heds</vt:lpstr>
      <vt:lpstr>heds</vt:lpstr>
      <vt:lpstr>heds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CORNEAL ULCER</dc:title>
  <dc:creator>devashish seth</dc:creator>
  <cp:lastModifiedBy>user</cp:lastModifiedBy>
  <cp:revision>55</cp:revision>
  <dcterms:created xsi:type="dcterms:W3CDTF">2019-07-01T22:22:22Z</dcterms:created>
  <dcterms:modified xsi:type="dcterms:W3CDTF">2020-05-15T17:40:37Z</dcterms:modified>
</cp:coreProperties>
</file>